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65" r:id="rId6"/>
    <p:sldId id="266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7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58" r:id="rId34"/>
    <p:sldId id="259" r:id="rId35"/>
    <p:sldId id="261" r:id="rId36"/>
    <p:sldId id="262" r:id="rId37"/>
    <p:sldId id="263" r:id="rId38"/>
    <p:sldId id="264" r:id="rId39"/>
    <p:sldId id="270" r:id="rId40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31"/>
    <a:srgbClr val="00467A"/>
    <a:srgbClr val="1E6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98AB-BD26-4EBF-BAC6-990B648CF8F6}" type="datetimeFigureOut">
              <a:rPr lang="ru-RU" smtClean="0"/>
              <a:t>02.02.2025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62DF-EE47-45FE-B7C9-546A5D87A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69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9296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134200" y="228600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25172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69296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134200" y="4162680"/>
            <a:ext cx="327708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51720" y="382320"/>
            <a:ext cx="10177920" cy="6916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3593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67040" y="416268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67040" y="2286000"/>
            <a:ext cx="496656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51720" y="4162680"/>
            <a:ext cx="10177920" cy="171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hidden="1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Rectangle 11" hidden="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reeform 6"/>
          <p:cNvSpPr/>
          <p:nvPr/>
        </p:nvSpPr>
        <p:spPr>
          <a:xfrm>
            <a:off x="3557160" y="631080"/>
            <a:ext cx="5235120" cy="5229000"/>
          </a:xfrm>
          <a:custGeom>
            <a:avLst/>
            <a:gdLst/>
            <a:ahLst/>
            <a:cxnLst/>
            <a:rect l="l" t="t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560" y="1098360"/>
            <a:ext cx="10317960" cy="4394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10000" b="0" strike="noStrike" cap="all" spc="797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10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/>
          </p:nvPr>
        </p:nvSpPr>
        <p:spPr>
          <a:xfrm>
            <a:off x="107856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0E8642-D919-4589-8577-C82172CF65E5}" type="datetime">
              <a:rPr lang="ru-RU" sz="1200" b="0" strike="noStrike" spc="-1">
                <a:solidFill>
                  <a:srgbClr val="B07906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/>
          </p:nvPr>
        </p:nvSpPr>
        <p:spPr>
          <a:xfrm>
            <a:off x="418032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/>
          </p:nvPr>
        </p:nvSpPr>
        <p:spPr>
          <a:xfrm>
            <a:off x="9067320" y="6375600"/>
            <a:ext cx="232920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D946E1-29CD-49B4-A4DF-A396C25F90C2}" type="slidenum">
              <a:rPr lang="ru-RU" sz="1200" b="0" strike="noStrike" spc="-1">
                <a:solidFill>
                  <a:srgbClr val="B07906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0" y="0"/>
            <a:ext cx="28296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95959"/>
                </a:solidFill>
                <a:latin typeface="Gill Sans MT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595959"/>
                </a:solidFill>
                <a:latin typeface="Gill Sans MT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95959"/>
                </a:solidFill>
                <a:latin typeface="Gill Sans MT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51720" y="2286000"/>
            <a:ext cx="10177920" cy="35931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C41E6EF-E7D3-45E4-8C91-B022C59FC59F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A0C4C81-29DC-4D09-9510-16C5B6BEB61B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"/>
          <p:cNvSpPr/>
          <p:nvPr/>
        </p:nvSpPr>
        <p:spPr>
          <a:xfrm>
            <a:off x="0" y="0"/>
            <a:ext cx="885600" cy="6857640"/>
          </a:xfrm>
          <a:custGeom>
            <a:avLst/>
            <a:gdLst/>
            <a:ahLst/>
            <a:cxnLst/>
            <a:rect l="l" t="t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Rectangle 11"/>
          <p:cNvSpPr/>
          <p:nvPr/>
        </p:nvSpPr>
        <p:spPr>
          <a:xfrm>
            <a:off x="11908440" y="0"/>
            <a:ext cx="2829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51720" y="382320"/>
            <a:ext cx="10177920" cy="149184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Образец заголовка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5748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760" y="2286000"/>
            <a:ext cx="4800240" cy="3619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595959"/>
                </a:solidFill>
                <a:latin typeface="Gill Sans MT"/>
              </a:rPr>
              <a:t>Образец текста</a:t>
            </a:r>
            <a:endParaRPr lang="en-US" sz="2000" b="0" strike="noStrike" spc="-1">
              <a:solidFill>
                <a:srgbClr val="595959"/>
              </a:solidFill>
              <a:latin typeface="Gill Sans MT"/>
            </a:endParaRPr>
          </a:p>
          <a:p>
            <a:pPr marL="685800" lvl="1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800" b="0" strike="noStrike" spc="-1">
                <a:solidFill>
                  <a:srgbClr val="595959"/>
                </a:solidFill>
                <a:latin typeface="Gill Sans MT"/>
              </a:rPr>
              <a:t>Второй уровень</a:t>
            </a:r>
            <a:endParaRPr lang="en-US" sz="1800" b="0" strike="noStrike" spc="-1">
              <a:solidFill>
                <a:srgbClr val="595959"/>
              </a:solidFill>
              <a:latin typeface="Gill Sans MT"/>
            </a:endParaRPr>
          </a:p>
          <a:p>
            <a:pPr marL="1143000" lvl="2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595959"/>
                </a:solidFill>
                <a:latin typeface="Gill Sans MT"/>
              </a:rPr>
              <a:t>Третий уровень</a:t>
            </a:r>
            <a:endParaRPr lang="en-US" sz="1600" b="0" strike="noStrike" spc="-1">
              <a:solidFill>
                <a:srgbClr val="595959"/>
              </a:solidFill>
              <a:latin typeface="Gill Sans MT"/>
            </a:endParaRPr>
          </a:p>
          <a:p>
            <a:pPr marL="1600200" lvl="3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Четвертый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  <a:p>
            <a:pPr marL="2057400" lvl="4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1400" b="0" strike="noStrike" spc="-1">
                <a:solidFill>
                  <a:srgbClr val="595959"/>
                </a:solidFill>
                <a:latin typeface="Gill Sans MT"/>
              </a:rPr>
              <a:t>Пятый уровень</a:t>
            </a:r>
            <a:endParaRPr lang="en-US" sz="1400" b="0" strike="noStrike" spc="-1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/>
          </p:nvPr>
        </p:nvSpPr>
        <p:spPr>
          <a:xfrm>
            <a:off x="1251720" y="6375600"/>
            <a:ext cx="2329200" cy="348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E40E8-E462-4443-9B83-D7EF0DD9AF91}" type="datetime">
              <a:rPr lang="ru-RU" sz="1200" b="0" strike="noStrike" spc="-1">
                <a:solidFill>
                  <a:srgbClr val="595959"/>
                </a:solidFill>
                <a:latin typeface="Gill Sans MT"/>
              </a:rPr>
              <a:t>02.02.2025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/>
          </p:nvPr>
        </p:nvSpPr>
        <p:spPr>
          <a:xfrm>
            <a:off x="4038480" y="6375600"/>
            <a:ext cx="411444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/>
          </p:nvPr>
        </p:nvSpPr>
        <p:spPr>
          <a:xfrm>
            <a:off x="8610480" y="6375600"/>
            <a:ext cx="2819160" cy="345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F980447-3163-4A94-915B-C463C7E0D095}" type="slidenum">
              <a:rPr lang="ru-RU" sz="1200" b="0" strike="noStrike" spc="-1">
                <a:solidFill>
                  <a:srgbClr val="595959"/>
                </a:solidFill>
                <a:latin typeface="Gill Sans MT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9BBF29-9F60-4F5F-B8EC-2655AB37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2" name="Заголовок 1"/>
          <p:cNvSpPr txBox="1"/>
          <p:nvPr/>
        </p:nvSpPr>
        <p:spPr>
          <a:xfrm>
            <a:off x="-186431" y="698070"/>
            <a:ext cx="12741226" cy="497805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«Самое ценное сокровище»</a:t>
            </a:r>
          </a:p>
          <a:p>
            <a:pPr algn="ctr">
              <a:lnSpc>
                <a:spcPct val="90000"/>
              </a:lnSpc>
            </a:pPr>
            <a:r>
              <a:rPr lang="ru-RU" sz="9600" b="0" strike="noStrike" cap="all" spc="797" dirty="0">
                <a:solidFill>
                  <a:srgbClr val="2A1A00"/>
                </a:solidFill>
                <a:latin typeface="Impact"/>
              </a:rPr>
              <a:t>игра-</a:t>
            </a:r>
            <a:r>
              <a:rPr lang="ru-RU" sz="9600" b="0" strike="noStrike" cap="all" spc="797" dirty="0" err="1">
                <a:solidFill>
                  <a:srgbClr val="2A1A00"/>
                </a:solidFill>
                <a:latin typeface="Impact"/>
              </a:rPr>
              <a:t>платформер</a:t>
            </a:r>
            <a:endParaRPr lang="en-US" sz="96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Подзаголовок 2"/>
          <p:cNvSpPr txBox="1"/>
          <p:nvPr/>
        </p:nvSpPr>
        <p:spPr>
          <a:xfrm>
            <a:off x="1914211" y="5456770"/>
            <a:ext cx="8044920" cy="741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2000" b="1" strike="noStrike" cap="all" spc="398" dirty="0">
                <a:solidFill>
                  <a:srgbClr val="2A1A00"/>
                </a:solidFill>
                <a:latin typeface="Gill Sans MT"/>
              </a:rPr>
              <a:t>Автор: Иванова Юлия Александровна, Русанов Андрей Сергеевич </a:t>
            </a:r>
            <a:endParaRPr lang="ru-RU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LevelTwo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</a:t>
            </a:r>
            <a:r>
              <a:rPr lang="ru-RU" sz="3600" dirty="0">
                <a:ea typeface="Calibri" panose="020F0502020204030204" pitchFamily="34" charset="0"/>
                <a:cs typeface="Calibri" panose="020F0502020204030204" pitchFamily="34" charset="0"/>
              </a:rPr>
              <a:t>второй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34D3F1-A7AA-4ADB-8522-5D77B8DD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5" y="2898807"/>
            <a:ext cx="4886962" cy="3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LevelThree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третий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AEF6FC-6199-4C42-96D0-D2C7079E1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7" y="2982897"/>
            <a:ext cx="4532390" cy="302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</a:t>
            </a:r>
            <a:r>
              <a:rPr lang="en-US" sz="6000" dirty="0">
                <a:solidFill>
                  <a:srgbClr val="1E6455"/>
                </a:solidFill>
                <a:latin typeface="Consolas" panose="020B0609020204030204" pitchFamily="49" charset="0"/>
              </a:rPr>
              <a:t>Four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четвёртый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4" y="2989780"/>
            <a:ext cx="4625636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28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левого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правого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верхнего угла спрайта в клетках. 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координату нижнего угла спрайта в клетках.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set_left_cell_x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левый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set_right_cell_x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правый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set_top_cell_y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верхний край спрайта по переданной клетке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set_bottom_cell_y</a:t>
            </a:r>
            <a:r>
              <a:rPr lang="en-US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выравнивает нижний край спрайта по переданной клетке</a:t>
            </a:r>
          </a:p>
        </p:txBody>
      </p:sp>
    </p:spTree>
    <p:extLst>
      <p:ext uri="{BB962C8B-B14F-4D97-AF65-F5344CB8AC3E}">
        <p14:creationId xmlns:p14="http://schemas.microsoft.com/office/powerpoint/2010/main" val="211836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54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AnimatedSprite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926126"/>
            <a:ext cx="10440172" cy="3742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add_animation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анимацию.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play_animation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выбранную анимации.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cut_sheet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нарезает картинку на кадры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при необходимости разворачивает кадр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 – </a:t>
            </a:r>
            <a:r>
              <a:rPr lang="ru-RU" sz="3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проигрывает анимацию.</a:t>
            </a:r>
          </a:p>
        </p:txBody>
      </p:sp>
    </p:spTree>
    <p:extLst>
      <p:ext uri="{BB962C8B-B14F-4D97-AF65-F5344CB8AC3E}">
        <p14:creationId xmlns:p14="http://schemas.microsoft.com/office/powerpoint/2010/main" val="15541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000" dirty="0">
                <a:latin typeface="Impact" panose="020B0806030902050204" pitchFamily="34" charset="0"/>
              </a:rPr>
              <a:t>Функции класса</a:t>
            </a:r>
            <a:r>
              <a:rPr lang="en-US" sz="40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48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MovableGameSprite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120594" y="1356568"/>
            <a:ext cx="10440172" cy="4762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change_direction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меняет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set_direction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направление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transform_frame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при необходимости разворачивает картинку спрайта в другую сторону.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персонаж двигаться.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can_jump_through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может ли спрайт прыгать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падение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process_jump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вспомогательная функция для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jump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прыжок спрайта.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19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19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спрайта.</a:t>
            </a:r>
          </a:p>
        </p:txBody>
      </p:sp>
    </p:spTree>
    <p:extLst>
      <p:ext uri="{BB962C8B-B14F-4D97-AF65-F5344CB8AC3E}">
        <p14:creationId xmlns:p14="http://schemas.microsoft.com/office/powerpoint/2010/main" val="135057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Coin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механику сбора монет.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43" y="2989780"/>
            <a:ext cx="30837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3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8577429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находится ли рядом персонаж.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199" y="2051415"/>
            <a:ext cx="2222262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MagicDoor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открытия двери.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691" y="2936261"/>
            <a:ext cx="792157" cy="30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кнопки.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6463" y="3753127"/>
            <a:ext cx="4625636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160A9-A32F-40BA-BCAC-633F0C72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3AF492-1C35-9E8D-1EA3-20F6E498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08" y="2186558"/>
            <a:ext cx="6939583" cy="4231990"/>
          </a:xfrm>
          <a:prstGeom prst="rect">
            <a:avLst/>
          </a:prstGeom>
        </p:spPr>
      </p:pic>
      <p:sp>
        <p:nvSpPr>
          <p:cNvPr id="134" name="Заголовок 5"/>
          <p:cNvSpPr txBox="1"/>
          <p:nvPr/>
        </p:nvSpPr>
        <p:spPr>
          <a:xfrm>
            <a:off x="1251720" y="82643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Цель</a:t>
            </a:r>
            <a:r>
              <a:rPr lang="en-US" sz="5100" b="0" strike="noStrike" cap="all" spc="199" dirty="0">
                <a:solidFill>
                  <a:srgbClr val="2A1A00"/>
                </a:solidFill>
                <a:latin typeface="Impact"/>
              </a:rPr>
              <a:t>: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Объект 6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</a:pPr>
            <a:endParaRPr lang="en-US" sz="16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C61E1-78EB-142C-2800-3F0B1BAC5B33}"/>
              </a:ext>
            </a:extLst>
          </p:cNvPr>
          <p:cNvSpPr txBox="1"/>
          <p:nvPr/>
        </p:nvSpPr>
        <p:spPr>
          <a:xfrm>
            <a:off x="1251720" y="1232451"/>
            <a:ext cx="9370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игру-</a:t>
            </a:r>
            <a:r>
              <a:rPr lang="ru-RU" sz="2800" dirty="0" err="1"/>
              <a:t>платформер</a:t>
            </a:r>
            <a:r>
              <a:rPr lang="ru-RU" sz="2800" dirty="0"/>
              <a:t> на языке </a:t>
            </a:r>
            <a:r>
              <a:rPr lang="en-US" sz="2800" dirty="0"/>
              <a:t>Python </a:t>
            </a:r>
            <a:r>
              <a:rPr lang="ru-RU" sz="2800" dirty="0"/>
              <a:t>при помощи библиотеки </a:t>
            </a:r>
            <a:r>
              <a:rPr lang="en-US" sz="2800" dirty="0" err="1"/>
              <a:t>PyGame</a:t>
            </a:r>
            <a:endParaRPr lang="ru-RU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условий для активации.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check_sprite_inside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проверяет, находится ли спрайт большей частью внутри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1973" y="3753127"/>
            <a:ext cx="1734615" cy="1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7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3600" dirty="0">
                <a:latin typeface="Impact" panose="020B0806030902050204" pitchFamily="34" charset="0"/>
              </a:rPr>
              <a:t>Функции класса</a:t>
            </a:r>
            <a:r>
              <a:rPr lang="en-US" sz="36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GorizontalDoor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3600" b="0" dirty="0">
                <a:solidFill>
                  <a:schemeClr val="tx2"/>
                </a:solidFill>
                <a:effectLst/>
                <a:latin typeface="Impact" panose="020B0806030902050204" pitchFamily="34" charset="0"/>
              </a:rPr>
              <a:t>и</a:t>
            </a:r>
            <a:r>
              <a:rPr lang="ru-RU" sz="4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VerticalDoor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привязку определенной кнопки или рычага к двери.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проверку состояния привязанной кнопки или рычага.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3383" y="3093779"/>
            <a:ext cx="1027919" cy="30837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09B0C8-D7DC-4260-A1C3-1C15F3BAD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27" y="5148645"/>
            <a:ext cx="3033557" cy="10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42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840" y="4083728"/>
            <a:ext cx="2300998" cy="2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Spike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 столкновение спрайта с шипами.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004" y="3501195"/>
            <a:ext cx="4625636" cy="20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Monsters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0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0833" y="4275885"/>
            <a:ext cx="2017096" cy="20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Mag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get_jump_animation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прыжка.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get_fall_animation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возвращает номер анимации падения.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585" y="3569635"/>
            <a:ext cx="2124240" cy="2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Robber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can_move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пройти сквозь блоки.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can_stay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может ли спрайт стоять на блоках.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get_stay_animation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бездействия.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get_move_animation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номер анимации ходьбы.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do_update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движение спрайта и его механики.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670" y="1934818"/>
            <a:ext cx="2162401" cy="22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BoxService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282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addBox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добовляет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коробку в список.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moveBoxes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передвижение коробки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stay_on_box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стоит ли персонаж на коробке.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fallThroughBoxes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корректирует дистанцию персонажа, если тот падает на коробку (это необходимо потому, что коробка является движимым блоком, в следствии чего её невозможно отследить через карту уровня)</a:t>
            </a:r>
          </a:p>
        </p:txBody>
      </p:sp>
    </p:spTree>
    <p:extLst>
      <p:ext uri="{BB962C8B-B14F-4D97-AF65-F5344CB8AC3E}">
        <p14:creationId xmlns:p14="http://schemas.microsoft.com/office/powerpoint/2010/main" val="2471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EndGame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конечную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8342" y="2844383"/>
            <a:ext cx="5969873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362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 err="1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Ruls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правила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41B7A-89EA-47EB-8CF5-FBA2BE9F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7974" y="2844383"/>
            <a:ext cx="5370609" cy="3580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56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B7049-8D6A-4FF2-B0FE-8CDD8EBD8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8285E-F4DF-42BC-B3FF-3D0C6763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Задачи проекта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191E3B-F56C-EEF6-4CA3-89A9E93776AF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1251720" y="1651241"/>
            <a:ext cx="103015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Оптимизировать карту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новые игровые механики.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Добавить звуковые эффекты.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Реализовать экраны победы и поражения.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Создать взаимодействие с объектами.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Разработать несколько уровней.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Обработать ошибки и исключения.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Провести тестирование проекта. </a:t>
            </a:r>
          </a:p>
        </p:txBody>
      </p:sp>
    </p:spTree>
    <p:extLst>
      <p:ext uri="{BB962C8B-B14F-4D97-AF65-F5344CB8AC3E}">
        <p14:creationId xmlns:p14="http://schemas.microsoft.com/office/powerpoint/2010/main" val="291537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Вспомогательные функции: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352359"/>
            <a:ext cx="9463628" cy="500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load_image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загружает картинку.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checkList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активирована ли хотя бы одна кнопка из списка.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get_db_structure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структуру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validate_and_fix_data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create_database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создаёт базу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удаляет данные из базы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check_and_update_database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check_and_reset_database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отвечает за работу с базой данных.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update_user_progress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обновляет прогресс пользователя в таблице </a:t>
            </a: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а также записывает результаты лучшего прохождения в таблицу пройденного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check_level_completion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проверяет, проходил ли этот уровень пользователь.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20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get_level_info</a:t>
            </a:r>
            <a:r>
              <a:rPr lang="ru-RU" sz="20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предоставляет информацию о лучшем прохождении уровня. </a:t>
            </a:r>
          </a:p>
        </p:txBody>
      </p:sp>
    </p:spTree>
    <p:extLst>
      <p:ext uri="{BB962C8B-B14F-4D97-AF65-F5344CB8AC3E}">
        <p14:creationId xmlns:p14="http://schemas.microsoft.com/office/powerpoint/2010/main" val="356305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10180B-3E04-4FE4-B87D-2D6060CC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6" name="Заголовок 3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Приветственный экран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Объект 4"/>
          <p:cNvSpPr txBox="1"/>
          <p:nvPr/>
        </p:nvSpPr>
        <p:spPr>
          <a:xfrm>
            <a:off x="1251720" y="1228951"/>
            <a:ext cx="10066862" cy="1054152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36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</a:pPr>
            <a:r>
              <a:rPr lang="ru-RU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Для запуска игры нужно нажать на кнопку </a:t>
            </a:r>
            <a:r>
              <a:rPr lang="en-US" sz="40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start</a:t>
            </a:r>
          </a:p>
        </p:txBody>
      </p:sp>
      <p:pic>
        <p:nvPicPr>
          <p:cNvPr id="138" name="Объект 6"/>
          <p:cNvPicPr/>
          <p:nvPr/>
        </p:nvPicPr>
        <p:blipFill>
          <a:blip r:embed="rId3"/>
          <a:stretch/>
        </p:blipFill>
        <p:spPr>
          <a:xfrm>
            <a:off x="2949679" y="2283103"/>
            <a:ext cx="6292641" cy="419257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871F07-79AA-4093-9932-6B6C479E4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39" name="Заголовок 1"/>
          <p:cNvSpPr txBox="1"/>
          <p:nvPr/>
        </p:nvSpPr>
        <p:spPr>
          <a:xfrm>
            <a:off x="1251720" y="244007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Экран с уровнями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Объект 2"/>
          <p:cNvSpPr txBox="1"/>
          <p:nvPr/>
        </p:nvSpPr>
        <p:spPr>
          <a:xfrm>
            <a:off x="1251720" y="1735847"/>
            <a:ext cx="4800240" cy="3619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5000" lnSpcReduction="10000"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Экран с уровнями включает в себя 5 кнопок. Четыре кнопки для входа на уровни (пока не пройден предыдущий уровень, следующий не открывается) и кнопка </a:t>
            </a:r>
            <a:r>
              <a:rPr lang="en-US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exit </a:t>
            </a:r>
            <a:r>
              <a:rPr lang="ru-RU" sz="32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Times New Roman" panose="02020603050405020304" pitchFamily="18" charset="0"/>
              </a:rPr>
              <a:t>для выхода из игры. </a:t>
            </a:r>
            <a:endParaRPr lang="en-US" sz="32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141" name="Объект 7"/>
          <p:cNvPicPr/>
          <p:nvPr/>
        </p:nvPicPr>
        <p:blipFill>
          <a:blip r:embed="rId3"/>
          <a:stretch/>
        </p:blipFill>
        <p:spPr>
          <a:xfrm>
            <a:off x="6270670" y="1731210"/>
            <a:ext cx="5431266" cy="361907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B65CE4-15EC-4C62-8DEB-3DD1866B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5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Маг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Объект 2"/>
          <p:cNvSpPr txBox="1"/>
          <p:nvPr/>
        </p:nvSpPr>
        <p:spPr>
          <a:xfrm>
            <a:off x="1251720" y="146756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</a:t>
            </a:r>
            <a:r>
              <a:rPr lang="ru-RU" sz="3600" b="1" spc="-1" dirty="0">
                <a:solidFill>
                  <a:srgbClr val="2A1A00"/>
                </a:solidFill>
                <a:latin typeface="Impact"/>
              </a:rPr>
              <a:t>а</a:t>
            </a: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Способен открывать магические двери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Не 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47" name="Объект 7"/>
          <p:cNvPicPr/>
          <p:nvPr/>
        </p:nvPicPr>
        <p:blipFill>
          <a:blip r:embed="rId3"/>
          <a:stretch/>
        </p:blipFill>
        <p:spPr>
          <a:xfrm>
            <a:off x="7791748" y="1702148"/>
            <a:ext cx="2172125" cy="3777556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DF109037-9000-998F-81E8-261DBF947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7338">
            <a:off x="5982260" y="5227620"/>
            <a:ext cx="1733550" cy="1733550"/>
          </a:xfrm>
          <a:prstGeom prst="rect">
            <a:avLst/>
          </a:prstGeom>
        </p:spPr>
      </p:pic>
      <p:pic>
        <p:nvPicPr>
          <p:cNvPr id="5" name="Рисунок 4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89EC7F9-6AAB-B890-AFED-B50FA7AD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795" y="-165607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5B313D5-4356-CC31-36A8-2A33FB223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6432">
            <a:off x="10520023" y="3824485"/>
            <a:ext cx="1358188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4E8D3-CE20-4659-8A31-924905281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48" name="Заголовок 1"/>
          <p:cNvSpPr txBox="1"/>
          <p:nvPr/>
        </p:nvSpPr>
        <p:spPr>
          <a:xfrm>
            <a:off x="1251720" y="382320"/>
            <a:ext cx="102445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Описание персонаже: Разбойник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Объект 2"/>
          <p:cNvSpPr txBox="1"/>
          <p:nvPr/>
        </p:nvSpPr>
        <p:spPr>
          <a:xfrm>
            <a:off x="1251720" y="1505980"/>
            <a:ext cx="5181840" cy="4731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r>
              <a:rPr lang="ru-RU" sz="3600" b="1" strike="noStrike" spc="-1" dirty="0">
                <a:solidFill>
                  <a:srgbClr val="2A1A00"/>
                </a:solidFill>
                <a:latin typeface="Impact"/>
              </a:rPr>
              <a:t>Характеристика:</a:t>
            </a:r>
            <a:endParaRPr lang="en-US" sz="3600" b="0" strike="noStrike" spc="-1" dirty="0">
              <a:solidFill>
                <a:srgbClr val="595959"/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Высокого роста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Низко прыгает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убивать монстров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 marL="343080" indent="-34272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  <a:buClr>
                <a:srgbClr val="2A1A00"/>
              </a:buClr>
              <a:buFont typeface="Gill Sans MT"/>
              <a:buChar char="–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</a:rPr>
              <a:t>Может двигать коробки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</a:endParaRPr>
          </a:p>
          <a:p>
            <a:pPr>
              <a:lnSpc>
                <a:spcPct val="110000"/>
              </a:lnSpc>
              <a:spcBef>
                <a:spcPts val="700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150" name="Объект 6"/>
          <p:cNvPicPr/>
          <p:nvPr/>
        </p:nvPicPr>
        <p:blipFill>
          <a:blip r:embed="rId3"/>
          <a:stretch/>
        </p:blipFill>
        <p:spPr>
          <a:xfrm>
            <a:off x="7661942" y="1413771"/>
            <a:ext cx="2827621" cy="3776925"/>
          </a:xfrm>
          <a:prstGeom prst="rect">
            <a:avLst/>
          </a:prstGeom>
          <a:ln w="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98FC3-813A-1D85-1102-4A04F1CD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1" y="4983841"/>
            <a:ext cx="2195197" cy="16786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A614F-88F6-11BD-7F5F-349375E29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68" flipH="1">
            <a:off x="10857455" y="5856906"/>
            <a:ext cx="1618327" cy="1237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17DEFE-5328-9B89-5001-84868AC20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88" flipH="1">
            <a:off x="10748309" y="1422568"/>
            <a:ext cx="1495863" cy="11438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4535B7-6AA1-4385-94BD-1FB92EF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1" name="Заголовок 1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>
                <a:solidFill>
                  <a:srgbClr val="2A1A00"/>
                </a:solidFill>
                <a:latin typeface="Impact"/>
              </a:rPr>
              <a:t>Базы данных</a:t>
            </a:r>
            <a:endParaRPr lang="en-US" sz="51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17D7ED-35FC-4642-BB57-C0FCECCA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10" y="3038588"/>
            <a:ext cx="1924319" cy="819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EB8032-F86D-45E4-B2DD-6E933457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3" y="1758503"/>
            <a:ext cx="1933845" cy="8287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307D15-8138-455F-92DA-B1B9F6A50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3" y="3092189"/>
            <a:ext cx="1943371" cy="7811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5BF3BA-2FB8-4279-A391-12DD8F3DA4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52" y="1782318"/>
            <a:ext cx="1981477" cy="78115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32C7F6-D99D-4DE0-8334-4CD72F3FF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85" y="4425503"/>
            <a:ext cx="6125430" cy="8478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C3E1DA-2F43-4DC1-AD8A-33478BD2B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79" y="1758503"/>
            <a:ext cx="1943371" cy="21148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A9E54A-E57B-4083-8916-A90F0D8C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152" name="Заголовок 4"/>
          <p:cNvSpPr txBox="1"/>
          <p:nvPr/>
        </p:nvSpPr>
        <p:spPr>
          <a:xfrm>
            <a:off x="1251720" y="382320"/>
            <a:ext cx="10177920" cy="1491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lstStyle/>
          <a:p>
            <a:pPr>
              <a:lnSpc>
                <a:spcPct val="90000"/>
              </a:lnSpc>
            </a:pPr>
            <a:r>
              <a:rPr lang="ru-RU" sz="5100" b="0" strike="noStrike" cap="all" spc="199" dirty="0">
                <a:solidFill>
                  <a:srgbClr val="2A1A00"/>
                </a:solidFill>
                <a:latin typeface="Impact"/>
              </a:rPr>
              <a:t>Перспективы для развития проекта в будущем</a:t>
            </a:r>
            <a:endParaRPr lang="en-US" sz="51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Объект 5"/>
          <p:cNvSpPr txBox="1"/>
          <p:nvPr/>
        </p:nvSpPr>
        <p:spPr>
          <a:xfrm>
            <a:off x="1251720" y="2286000"/>
            <a:ext cx="10177920" cy="35931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Разработать больше уровней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Создать сетевой мультиплеер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228600" indent="-228240">
              <a:lnSpc>
                <a:spcPct val="110000"/>
              </a:lnSpc>
              <a:spcBef>
                <a:spcPts val="700"/>
              </a:spcBef>
              <a:buClr>
                <a:srgbClr val="2A1A00"/>
              </a:buClr>
              <a:buFont typeface="Arial"/>
              <a:buChar char="•"/>
            </a:pPr>
            <a:r>
              <a:rPr lang="ru-RU" sz="2800" b="0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Добавить новые сюжетные линии и персонажей с новыми механиками.</a:t>
            </a:r>
            <a:endParaRPr lang="en-US" sz="2800" b="0" strike="noStrike" spc="-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275DBF-2FAD-4618-8D13-23011679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F665AF-E9E0-7378-A5C2-AEACA95F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960A6A-4363-0BA2-A629-A86BA91F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5" y="1371357"/>
            <a:ext cx="4575375" cy="5383690"/>
          </a:xfrm>
        </p:spPr>
      </p:pic>
    </p:spTree>
    <p:extLst>
      <p:ext uri="{BB962C8B-B14F-4D97-AF65-F5344CB8AC3E}">
        <p14:creationId xmlns:p14="http://schemas.microsoft.com/office/powerpoint/2010/main" val="338360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90E0D0-C80E-4926-85AB-8309D635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3C5D5-8C8C-C790-FDBD-DEE2E585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0"/>
            <a:ext cx="10177920" cy="1491840"/>
          </a:xfrm>
        </p:spPr>
        <p:txBody>
          <a:bodyPr/>
          <a:lstStyle/>
          <a:p>
            <a:r>
              <a:rPr lang="ru-RU" dirty="0">
                <a:latin typeface="Impact" panose="020B0806030902050204" pitchFamily="34" charset="0"/>
              </a:rPr>
              <a:t>Используемые </a:t>
            </a:r>
            <a:r>
              <a:rPr lang="ru-RU" dirty="0" err="1">
                <a:latin typeface="Impact" panose="020B0806030902050204" pitchFamily="34" charset="0"/>
              </a:rPr>
              <a:t>билиотеки</a:t>
            </a:r>
            <a:r>
              <a:rPr lang="en-US" dirty="0">
                <a:latin typeface="Impact" panose="020B0806030902050204" pitchFamily="34" charset="0"/>
              </a:rPr>
              <a:t>:</a:t>
            </a: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6221EF-A77A-6E23-74B9-1DA80ED4B6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51720" y="1948975"/>
            <a:ext cx="10177920" cy="3593160"/>
          </a:xfrm>
        </p:spPr>
        <p:txBody>
          <a:bodyPr/>
          <a:lstStyle/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spc="-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3600" b="0" kern="1200" spc="-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ygame</a:t>
            </a:r>
            <a:endParaRPr lang="ru-RU" sz="3600" b="0" kern="1200" spc="-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sys</a:t>
            </a: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cs typeface="Times New Roman" panose="02020603050405020304" pitchFamily="18" charset="0"/>
              </a:rPr>
              <a:t>os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sqlite3 3.3.3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  <a:p>
            <a:pPr marL="1143000" indent="-685800">
              <a:lnSpc>
                <a:spcPct val="107000"/>
              </a:lnSpc>
              <a:spcBef>
                <a:spcPts val="700"/>
              </a:spcBef>
              <a:spcAft>
                <a:spcPts val="799"/>
              </a:spcAft>
            </a:pPr>
            <a:r>
              <a:rPr lang="en-US" sz="3600" b="0" kern="1200" spc="-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pip 24.3.1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278BB1C-D589-9EAB-B03D-C8B7F728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930">
            <a:off x="9580907" y="3780225"/>
            <a:ext cx="2493389" cy="3330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F37574F-62A8-AFFB-205E-7D8E284B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949">
            <a:off x="9040504" y="738167"/>
            <a:ext cx="2421615" cy="2421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пиксель, прямоугольный, желт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17DA236B-D94B-D2FF-3A8E-1FC27339E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7" y="5067219"/>
            <a:ext cx="1733550" cy="1733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2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Board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3013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set_view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устанавливает размер клетки и их количество в клетчатом поле.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render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размечает клетчатое поле.</a:t>
            </a: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возвращает координаты клетки.</a:t>
            </a:r>
          </a:p>
        </p:txBody>
      </p:sp>
    </p:spTree>
    <p:extLst>
      <p:ext uri="{BB962C8B-B14F-4D97-AF65-F5344CB8AC3E}">
        <p14:creationId xmlns:p14="http://schemas.microsoft.com/office/powerpoint/2010/main" val="281805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BegingGame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начальную </a:t>
            </a:r>
            <a:r>
              <a:rPr lang="ru-RU" sz="3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катсцену</a:t>
            </a:r>
            <a:endParaRPr lang="ru-RU" sz="36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 descr="Изображение выглядит как текст, Детское искусство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C380EA65-B0D3-4814-9C20-36AF37B20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2" y="3258163"/>
            <a:ext cx="5859294" cy="331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Levels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12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start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экран с уровнями, а так же отслеживает нажатия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138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1784623"/>
            <a:ext cx="9463628" cy="362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готовит всё необходимое для запуска игрового цикла.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Initialization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добавляет все спрайты необходимые для уровня в группы.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correct_levelMap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корректирует карту уровня.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bild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рисует уровень.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display_message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отображение сообщения на экране.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show_win_screen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победы.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show_resalt_screen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результатов.</a:t>
            </a:r>
          </a:p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24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show_lose_screen</a:t>
            </a:r>
            <a:r>
              <a:rPr lang="en-US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показ окна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51515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1B893-80FA-4223-BF50-68EB9060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2"/>
            <a:ext cx="6858000" cy="121920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9AF71-34B6-A166-86B2-BE852643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20" y="606439"/>
            <a:ext cx="10177920" cy="1491840"/>
          </a:xfrm>
        </p:spPr>
        <p:txBody>
          <a:bodyPr/>
          <a:lstStyle/>
          <a:p>
            <a:r>
              <a:rPr lang="ru-RU" sz="4800" dirty="0">
                <a:latin typeface="Impact" panose="020B0806030902050204" pitchFamily="34" charset="0"/>
              </a:rPr>
              <a:t>Функции класса</a:t>
            </a:r>
            <a:r>
              <a:rPr lang="en-US" sz="4800" b="0" dirty="0">
                <a:solidFill>
                  <a:srgbClr val="CCCCCC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en-US" sz="6000" b="0" dirty="0">
                <a:solidFill>
                  <a:srgbClr val="1E6455"/>
                </a:solidFill>
                <a:effectLst/>
                <a:latin typeface="Consolas" panose="020B0609020204030204" pitchFamily="49" charset="0"/>
              </a:rPr>
              <a:t>LevelOne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ru-RU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AD98-0C0C-4A29-97C4-5E66882BE6B1}"/>
              </a:ext>
            </a:extLst>
          </p:cNvPr>
          <p:cNvSpPr txBox="1"/>
          <p:nvPr/>
        </p:nvSpPr>
        <p:spPr>
          <a:xfrm>
            <a:off x="1251720" y="2121975"/>
            <a:ext cx="9463628" cy="6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paint – </a:t>
            </a:r>
            <a:r>
              <a:rPr lang="ru-RU" sz="3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запускает первый уровень.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77821-CFFD-4D2D-A160-EC93510F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75" y="3000652"/>
            <a:ext cx="4503501" cy="3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313</TotalTime>
  <Words>1281</Words>
  <Application>Microsoft Office PowerPoint</Application>
  <PresentationFormat>Широкоэкранный</PresentationFormat>
  <Paragraphs>157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37</vt:i4>
      </vt:variant>
    </vt:vector>
  </HeadingPairs>
  <TitlesOfParts>
    <vt:vector size="48" baseType="lpstr">
      <vt:lpstr>Arial</vt:lpstr>
      <vt:lpstr>Calibri</vt:lpstr>
      <vt:lpstr>Consolas</vt:lpstr>
      <vt:lpstr>Gill Sans MT</vt:lpstr>
      <vt:lpstr>Impact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Задачи проекта:</vt:lpstr>
      <vt:lpstr>Используемые билиотеки:</vt:lpstr>
      <vt:lpstr>Функции класса Board </vt:lpstr>
      <vt:lpstr>Функции класса BegingGame </vt:lpstr>
      <vt:lpstr>Функции класса Levels </vt:lpstr>
      <vt:lpstr>Функции класса Level </vt:lpstr>
      <vt:lpstr>Функции класса LevelOne </vt:lpstr>
      <vt:lpstr>Функции класса LevelTwo </vt:lpstr>
      <vt:lpstr>Функции класса LevelThree </vt:lpstr>
      <vt:lpstr>Функции класса LeveFour </vt:lpstr>
      <vt:lpstr>Функции класса GameSprite </vt:lpstr>
      <vt:lpstr>Функции класса AnimatedSprite </vt:lpstr>
      <vt:lpstr>Функции класса MovableGameSprite </vt:lpstr>
      <vt:lpstr>Функции класса Coin </vt:lpstr>
      <vt:lpstr>Функции класса Door </vt:lpstr>
      <vt:lpstr>Функции класса MagicDoor </vt:lpstr>
      <vt:lpstr>Функции класса Button </vt:lpstr>
      <vt:lpstr>Функции класса Lever </vt:lpstr>
      <vt:lpstr>Функции класса GorizontalDoor и VerticalDoor </vt:lpstr>
      <vt:lpstr>Функции класса Box </vt:lpstr>
      <vt:lpstr>Функции класса Spike </vt:lpstr>
      <vt:lpstr>Функции класса Monsters </vt:lpstr>
      <vt:lpstr>Функции класса Mag </vt:lpstr>
      <vt:lpstr>Функции класса Robber </vt:lpstr>
      <vt:lpstr>Функции класса BoxService </vt:lpstr>
      <vt:lpstr>Функции класса EndGame </vt:lpstr>
      <vt:lpstr>Функции класса Ruls </vt:lpstr>
      <vt:lpstr>Вспомогательные функции: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Игра-платформер</dc:title>
  <dc:subject/>
  <dc:creator>Юля Иванова</dc:creator>
  <dc:description/>
  <cp:lastModifiedBy>Юля Иванова</cp:lastModifiedBy>
  <cp:revision>40</cp:revision>
  <dcterms:created xsi:type="dcterms:W3CDTF">2025-01-16T09:51:19Z</dcterms:created>
  <dcterms:modified xsi:type="dcterms:W3CDTF">2025-02-02T11:09:59Z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9</vt:i4>
  </property>
</Properties>
</file>